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18288000"/>
  <p:notesSz cx="18288000" cy="14630400"/>
  <p:embeddedFontLst>
    <p:embeddedFont>
      <p:font typeface="Bitter Medium" panose="020B0604020202020204" charset="0"/>
      <p:regular r:id="rId13"/>
    </p:embeddedFont>
    <p:embeddedFont>
      <p:font typeface="Open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3" d="100"/>
          <a:sy n="33" d="100"/>
        </p:scale>
        <p:origin x="23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010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267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11380708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ConceptSnap: Learn by Explaining</a:t>
            </a:r>
            <a:endParaRPr lang="en-US" sz="7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83863" y="14593372"/>
            <a:ext cx="11862673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Empowering students through active recall &amp; structured feedback.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4031" y="17735218"/>
            <a:ext cx="2016369" cy="4329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9038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90381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74219" y="1349573"/>
            <a:ext cx="9738479" cy="1042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200"/>
              </a:lnSpc>
              <a:buNone/>
            </a:pPr>
            <a:r>
              <a:rPr lang="en-US" sz="65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Why ConceptSnap Excels</a:t>
            </a:r>
            <a:endParaRPr lang="en-US" sz="6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19" y="3018234"/>
            <a:ext cx="2085856" cy="20858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77151" y="3018234"/>
            <a:ext cx="5214580" cy="651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Mobile UI Layout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3877151" y="3920371"/>
            <a:ext cx="9379029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Focused 3-screen experience.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219" y="5521166"/>
            <a:ext cx="2085856" cy="20858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877151" y="5521166"/>
            <a:ext cx="5214580" cy="651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Design Consistency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3877151" y="6423303"/>
            <a:ext cx="9379029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Cohesive buttons, cards, text styles.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219" y="8024098"/>
            <a:ext cx="2085856" cy="20858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77151" y="8024098"/>
            <a:ext cx="5214580" cy="651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Scenario-Based Flow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3877151" y="8926235"/>
            <a:ext cx="9379029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Intuitive, instructional learning journey.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219" y="10527030"/>
            <a:ext cx="2085856" cy="20858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877151" y="10527030"/>
            <a:ext cx="5214580" cy="651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Full Specification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3877151" y="11429167"/>
            <a:ext cx="9379029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FSD &amp; database mapping included.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1374219" y="16158567"/>
            <a:ext cx="6257568" cy="782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endParaRPr lang="en-US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2290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78148" y="10582513"/>
            <a:ext cx="6152674" cy="769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0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Project Overview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78148" y="11548467"/>
            <a:ext cx="11874103" cy="3076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100"/>
              </a:lnSpc>
              <a:buNone/>
            </a:pPr>
            <a:r>
              <a:rPr lang="en-US" sz="96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Mobile UI &amp; Functional Spec</a:t>
            </a:r>
            <a:endParaRPr lang="en-US" sz="9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78148" y="15362872"/>
            <a:ext cx="11874103" cy="1574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Designing an educational platform for a deeper understanding, not just memorization.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4031" y="17735218"/>
            <a:ext cx="2016369" cy="4329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8504" y="1344335"/>
            <a:ext cx="5193149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Screen 1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68504" y="2616637"/>
            <a:ext cx="11893391" cy="519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400"/>
              </a:lnSpc>
              <a:buNone/>
            </a:pPr>
            <a:r>
              <a:rPr lang="en-US" sz="163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Select Concept</a:t>
            </a:r>
            <a:endParaRPr lang="en-US" sz="16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368504" y="8432840"/>
            <a:ext cx="11893391" cy="4930378"/>
          </a:xfrm>
          <a:prstGeom prst="roundRect">
            <a:avLst>
              <a:gd name="adj" fmla="val 5193"/>
            </a:avLst>
          </a:prstGeom>
          <a:solidFill>
            <a:srgbClr val="FFF8F0"/>
          </a:solidFill>
          <a:ln w="53340">
            <a:solidFill>
              <a:srgbClr val="E2C8B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315164" y="8432840"/>
            <a:ext cx="213360" cy="4930378"/>
          </a:xfrm>
          <a:prstGeom prst="roundRect">
            <a:avLst>
              <a:gd name="adj" fmla="val 81783"/>
            </a:avLst>
          </a:prstGeom>
          <a:solidFill>
            <a:srgbClr val="D2600F"/>
          </a:solidFill>
          <a:ln/>
        </p:spPr>
      </p:sp>
      <p:sp>
        <p:nvSpPr>
          <p:cNvPr id="6" name="Text 4"/>
          <p:cNvSpPr/>
          <p:nvPr/>
        </p:nvSpPr>
        <p:spPr>
          <a:xfrm>
            <a:off x="1997273" y="8901589"/>
            <a:ext cx="5193149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UI Elements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997273" y="9799915"/>
            <a:ext cx="10795873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5200"/>
              </a:lnSpc>
              <a:buSzPct val="100000"/>
              <a:buChar char="•"/>
            </a:pPr>
            <a:r>
              <a:rPr lang="en-US" sz="3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Header: “Choose a Concept”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997273" y="10609898"/>
            <a:ext cx="10795873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5200"/>
              </a:lnSpc>
              <a:buSzPct val="100000"/>
              <a:buChar char="•"/>
            </a:pPr>
            <a:r>
              <a:rPr lang="en-US" sz="3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Subject dropdown (Science, Math)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997273" y="11419880"/>
            <a:ext cx="10795873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5200"/>
              </a:lnSpc>
              <a:buSzPct val="100000"/>
              <a:buChar char="•"/>
            </a:pPr>
            <a:r>
              <a:rPr lang="en-US" sz="3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Concept list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997273" y="12229862"/>
            <a:ext cx="10795873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5200"/>
              </a:lnSpc>
              <a:buSzPct val="100000"/>
              <a:buChar char="•"/>
            </a:pPr>
            <a:r>
              <a:rPr lang="en-US" sz="3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“Explain Concept” button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368504" y="13778627"/>
            <a:ext cx="11893391" cy="3165038"/>
          </a:xfrm>
          <a:prstGeom prst="roundRect">
            <a:avLst>
              <a:gd name="adj" fmla="val 8089"/>
            </a:avLst>
          </a:prstGeom>
          <a:solidFill>
            <a:srgbClr val="FFF8F0"/>
          </a:solidFill>
          <a:ln w="53340">
            <a:solidFill>
              <a:srgbClr val="E2C8B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315164" y="13778627"/>
            <a:ext cx="213360" cy="3165038"/>
          </a:xfrm>
          <a:prstGeom prst="roundRect">
            <a:avLst>
              <a:gd name="adj" fmla="val 81783"/>
            </a:avLst>
          </a:prstGeom>
          <a:solidFill>
            <a:srgbClr val="D2600F"/>
          </a:solidFill>
          <a:ln/>
        </p:spPr>
      </p:sp>
      <p:sp>
        <p:nvSpPr>
          <p:cNvPr id="13" name="Text 11"/>
          <p:cNvSpPr/>
          <p:nvPr/>
        </p:nvSpPr>
        <p:spPr>
          <a:xfrm>
            <a:off x="1997273" y="14247376"/>
            <a:ext cx="5193149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Purpose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997273" y="15145703"/>
            <a:ext cx="10795873" cy="1329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Allows students to easily choose a concept for explanation.</a:t>
            </a: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031" y="17735218"/>
            <a:ext cx="2016369" cy="432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5433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8132" y="7556063"/>
            <a:ext cx="3622000" cy="452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Screen 2</a:t>
            </a:r>
            <a:endParaRPr lang="en-US"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248132" y="8443317"/>
            <a:ext cx="12134136" cy="1811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250"/>
              </a:lnSpc>
              <a:buNone/>
            </a:pPr>
            <a:r>
              <a:rPr lang="en-US" sz="1140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Explain Concept</a:t>
            </a:r>
            <a:endParaRPr lang="en-US" sz="1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248132" y="10688955"/>
            <a:ext cx="12134136" cy="3440549"/>
          </a:xfrm>
          <a:prstGeom prst="roundRect">
            <a:avLst>
              <a:gd name="adj" fmla="val 5315"/>
            </a:avLst>
          </a:prstGeom>
          <a:solidFill>
            <a:srgbClr val="FFF8F0"/>
          </a:solidFill>
          <a:ln w="3810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210032" y="10688955"/>
            <a:ext cx="152400" cy="3440549"/>
          </a:xfrm>
          <a:prstGeom prst="roundRect">
            <a:avLst>
              <a:gd name="adj" fmla="val 79856"/>
            </a:avLst>
          </a:prstGeom>
          <a:solidFill>
            <a:srgbClr val="D2600F"/>
          </a:solidFill>
          <a:ln/>
        </p:spPr>
      </p:sp>
      <p:sp>
        <p:nvSpPr>
          <p:cNvPr id="7" name="Text 4"/>
          <p:cNvSpPr/>
          <p:nvPr/>
        </p:nvSpPr>
        <p:spPr>
          <a:xfrm>
            <a:off x="1690211" y="11016734"/>
            <a:ext cx="3622000" cy="452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UI Elements</a:t>
            </a:r>
            <a:endParaRPr lang="en-US"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690211" y="11643241"/>
            <a:ext cx="11364278" cy="46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650"/>
              </a:lnSpc>
              <a:buSzPct val="100000"/>
              <a:buChar char="•"/>
            </a:pPr>
            <a:r>
              <a:rPr lang="en-US" sz="2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Prompt: "Explain photosynthesis..."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90211" y="12208192"/>
            <a:ext cx="11364278" cy="46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650"/>
              </a:lnSpc>
              <a:buSzPct val="100000"/>
              <a:buChar char="•"/>
            </a:pPr>
            <a:r>
              <a:rPr lang="en-US" sz="2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Large text input area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90211" y="12773144"/>
            <a:ext cx="11364278" cy="46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650"/>
              </a:lnSpc>
              <a:buSzPct val="100000"/>
              <a:buChar char="•"/>
            </a:pPr>
            <a:r>
              <a:rPr lang="en-US" sz="2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Character count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690211" y="13338096"/>
            <a:ext cx="11364278" cy="46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650"/>
              </a:lnSpc>
              <a:buSzPct val="100000"/>
              <a:buChar char="•"/>
            </a:pPr>
            <a:r>
              <a:rPr lang="en-US" sz="2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“Submit Explanation” button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248132" y="14419183"/>
            <a:ext cx="12134136" cy="1745694"/>
          </a:xfrm>
          <a:prstGeom prst="roundRect">
            <a:avLst>
              <a:gd name="adj" fmla="val 10476"/>
            </a:avLst>
          </a:prstGeom>
          <a:solidFill>
            <a:srgbClr val="FFF8F0"/>
          </a:solidFill>
          <a:ln w="38100">
            <a:solidFill>
              <a:srgbClr val="E2C8B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210032" y="14419183"/>
            <a:ext cx="152400" cy="1745694"/>
          </a:xfrm>
          <a:prstGeom prst="roundRect">
            <a:avLst>
              <a:gd name="adj" fmla="val 79856"/>
            </a:avLst>
          </a:prstGeom>
          <a:solidFill>
            <a:srgbClr val="D2600F"/>
          </a:solidFill>
          <a:ln/>
        </p:spPr>
      </p:sp>
      <p:sp>
        <p:nvSpPr>
          <p:cNvPr id="14" name="Text 11"/>
          <p:cNvSpPr/>
          <p:nvPr/>
        </p:nvSpPr>
        <p:spPr>
          <a:xfrm>
            <a:off x="1690211" y="14746962"/>
            <a:ext cx="3622000" cy="452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Purpose</a:t>
            </a:r>
            <a:endParaRPr lang="en-US"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90211" y="15373469"/>
            <a:ext cx="11364278" cy="46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2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Encourages active recall and personalized explanation.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4031" y="17735218"/>
            <a:ext cx="2016369" cy="4329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56057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87899" y="6870502"/>
            <a:ext cx="3737134" cy="46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Screen 3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287899" y="7785973"/>
            <a:ext cx="12054602" cy="3736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0"/>
              </a:lnSpc>
              <a:buNone/>
            </a:pPr>
            <a:r>
              <a:rPr lang="en-US" sz="117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Feedback &amp; Comparison</a:t>
            </a:r>
            <a:endParaRPr lang="en-US" sz="1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287899" y="11971258"/>
            <a:ext cx="12054602" cy="2964418"/>
          </a:xfrm>
          <a:prstGeom prst="roundRect">
            <a:avLst>
              <a:gd name="adj" fmla="val 6169"/>
            </a:avLst>
          </a:prstGeom>
          <a:solidFill>
            <a:srgbClr val="FFF8F0"/>
          </a:solidFill>
          <a:ln w="3810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249799" y="11971258"/>
            <a:ext cx="152400" cy="2964418"/>
          </a:xfrm>
          <a:prstGeom prst="roundRect">
            <a:avLst>
              <a:gd name="adj" fmla="val 82395"/>
            </a:avLst>
          </a:prstGeom>
          <a:solidFill>
            <a:srgbClr val="D2600F"/>
          </a:solidFill>
          <a:ln/>
        </p:spPr>
      </p:sp>
      <p:sp>
        <p:nvSpPr>
          <p:cNvPr id="7" name="Text 4"/>
          <p:cNvSpPr/>
          <p:nvPr/>
        </p:nvSpPr>
        <p:spPr>
          <a:xfrm>
            <a:off x="1739265" y="12308324"/>
            <a:ext cx="3737134" cy="46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UI Elements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739265" y="12954714"/>
            <a:ext cx="11266170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750"/>
              </a:lnSpc>
              <a:buSzPct val="100000"/>
              <a:buChar char="•"/>
            </a:pPr>
            <a:r>
              <a:rPr lang="en-US" sz="23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Student &amp; Ideal Explanations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739265" y="13537525"/>
            <a:ext cx="11266170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750"/>
              </a:lnSpc>
              <a:buSzPct val="100000"/>
              <a:buChar char="•"/>
            </a:pPr>
            <a:r>
              <a:rPr lang="en-US" sz="23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Feedback bullets (Missing points, Clarity)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39265" y="14120336"/>
            <a:ext cx="11266170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750"/>
              </a:lnSpc>
              <a:buSzPct val="100000"/>
              <a:buChar char="•"/>
            </a:pPr>
            <a:r>
              <a:rPr lang="en-US" sz="23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“Continue” button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287899" y="15234642"/>
            <a:ext cx="12054602" cy="1798796"/>
          </a:xfrm>
          <a:prstGeom prst="roundRect">
            <a:avLst>
              <a:gd name="adj" fmla="val 10167"/>
            </a:avLst>
          </a:prstGeom>
          <a:solidFill>
            <a:srgbClr val="FFF8F0"/>
          </a:solidFill>
          <a:ln w="38100">
            <a:solidFill>
              <a:srgbClr val="E2C8B5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249799" y="15234642"/>
            <a:ext cx="152400" cy="1798796"/>
          </a:xfrm>
          <a:prstGeom prst="roundRect">
            <a:avLst>
              <a:gd name="adj" fmla="val 82395"/>
            </a:avLst>
          </a:prstGeom>
          <a:solidFill>
            <a:srgbClr val="D2600F"/>
          </a:solidFill>
          <a:ln/>
        </p:spPr>
      </p:sp>
      <p:sp>
        <p:nvSpPr>
          <p:cNvPr id="13" name="Text 10"/>
          <p:cNvSpPr/>
          <p:nvPr/>
        </p:nvSpPr>
        <p:spPr>
          <a:xfrm>
            <a:off x="1739265" y="15571708"/>
            <a:ext cx="3737134" cy="46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Purpose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739265" y="16218098"/>
            <a:ext cx="11266170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Helps students compare and improve their understanding.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4031" y="17735218"/>
            <a:ext cx="2016369" cy="432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2274451"/>
            <a:ext cx="11862673" cy="3088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150"/>
              </a:lnSpc>
              <a:buNone/>
            </a:pPr>
            <a:r>
              <a:rPr lang="en-US" sz="970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Functional Specification</a:t>
            </a:r>
            <a:endParaRPr lang="en-US" sz="9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83863" y="6104811"/>
            <a:ext cx="11862673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Detailed system behavior across each stage of the learning process.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383863" y="8242221"/>
            <a:ext cx="1977033" cy="3638550"/>
          </a:xfrm>
          <a:prstGeom prst="roundRect">
            <a:avLst>
              <a:gd name="adj" fmla="val 360009"/>
            </a:avLst>
          </a:prstGeom>
          <a:solidFill>
            <a:srgbClr val="FCE2CF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001679" y="9598104"/>
            <a:ext cx="741402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80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1</a:t>
            </a:r>
            <a:endParaRPr lang="en-US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855125" y="8736449"/>
            <a:ext cx="6178272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Feature Overview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855125" y="9805154"/>
            <a:ext cx="9391412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Students explain concepts, receive feedback to strengthen understanding.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383863" y="12374999"/>
            <a:ext cx="1977033" cy="3638550"/>
          </a:xfrm>
          <a:prstGeom prst="roundRect">
            <a:avLst>
              <a:gd name="adj" fmla="val 360009"/>
            </a:avLst>
          </a:prstGeom>
          <a:solidFill>
            <a:srgbClr val="FCE2CF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001679" y="13730883"/>
            <a:ext cx="741402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80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2</a:t>
            </a:r>
            <a:endParaRPr lang="en-US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855125" y="12869228"/>
            <a:ext cx="6178272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User Scenario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855125" y="13937933"/>
            <a:ext cx="9391412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Select concept, explain, submit, get feedback, review.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031" y="17735218"/>
            <a:ext cx="2016369" cy="432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56739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03496" y="7436406"/>
            <a:ext cx="7565350" cy="945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59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System Behavior</a:t>
            </a:r>
            <a:endParaRPr lang="en-US" sz="5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03496" y="8502968"/>
            <a:ext cx="3782616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Behind the Screens</a:t>
            </a:r>
            <a:endParaRPr lang="en-US" sz="2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03496" y="9429631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dirty="0">
                <a:solidFill>
                  <a:srgbClr val="2B2E3C"/>
                </a:solidFill>
                <a:latin typeface="Times New Roman" panose="02020603050405020304" pitchFamily="18" charset="0"/>
                <a:ea typeface="Bitter Light" pitchFamily="34" charset="-122"/>
                <a:cs typeface="Times New Roman" panose="02020603050405020304" pitchFamily="18" charset="0"/>
              </a:rPr>
              <a:t>01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303496" y="9905881"/>
            <a:ext cx="12023408" cy="3810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7" name="Text 4"/>
          <p:cNvSpPr/>
          <p:nvPr/>
        </p:nvSpPr>
        <p:spPr>
          <a:xfrm>
            <a:off x="1303496" y="10133290"/>
            <a:ext cx="5063371" cy="567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Screen 1: Select Concept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03496" y="10882074"/>
            <a:ext cx="12023408" cy="48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System fetches available concepts, stores selected ID, navigates user.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03496" y="11895773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dirty="0">
                <a:solidFill>
                  <a:srgbClr val="2B2E3C"/>
                </a:solidFill>
                <a:latin typeface="Times New Roman" panose="02020603050405020304" pitchFamily="18" charset="0"/>
                <a:ea typeface="Bitter Light" pitchFamily="34" charset="-122"/>
                <a:cs typeface="Times New Roman" panose="02020603050405020304" pitchFamily="18" charset="0"/>
              </a:rPr>
              <a:t>02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03496" y="12372023"/>
            <a:ext cx="12023408" cy="3810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1" name="Text 8"/>
          <p:cNvSpPr/>
          <p:nvPr/>
        </p:nvSpPr>
        <p:spPr>
          <a:xfrm>
            <a:off x="1303496" y="12599432"/>
            <a:ext cx="5423654" cy="567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Screen 2: Explain Concept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303496" y="13348216"/>
            <a:ext cx="12023408" cy="48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Requires text input, disables submit if empty. Saves explanation, triggers feedback.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303496" y="14361914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dirty="0">
                <a:solidFill>
                  <a:srgbClr val="2B2E3C"/>
                </a:solidFill>
                <a:latin typeface="Times New Roman" panose="02020603050405020304" pitchFamily="18" charset="0"/>
                <a:ea typeface="Bitter Light" pitchFamily="34" charset="-122"/>
                <a:cs typeface="Times New Roman" panose="02020603050405020304" pitchFamily="18" charset="0"/>
              </a:rPr>
              <a:t>03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303496" y="14838164"/>
            <a:ext cx="12023408" cy="3810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5" name="Text 12"/>
          <p:cNvSpPr/>
          <p:nvPr/>
        </p:nvSpPr>
        <p:spPr>
          <a:xfrm>
            <a:off x="1303496" y="15065573"/>
            <a:ext cx="4539139" cy="567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B2E3C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Screen 3: Feedback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303496" y="15814358"/>
            <a:ext cx="12023408" cy="48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Retrieves explanations &amp; feedback, displays in simple language, updates progress.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4031" y="17735218"/>
            <a:ext cx="2016369" cy="432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2997160"/>
            <a:ext cx="11862673" cy="3088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150"/>
              </a:lnSpc>
              <a:buNone/>
            </a:pPr>
            <a:r>
              <a:rPr lang="en-US" sz="970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Database Field Mapping</a:t>
            </a:r>
            <a:endParaRPr lang="en-US" sz="9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83863" y="6283762"/>
            <a:ext cx="7318058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MariaDB - Beginner Level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83863" y="8291632"/>
            <a:ext cx="5328404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Table: users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383863" y="9558099"/>
            <a:ext cx="5328404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id: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Unique user ID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383863" y="10793611"/>
            <a:ext cx="5328404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name: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Student name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383863" y="12029123"/>
            <a:ext cx="5328404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grade_level: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Student grade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25753" y="8291632"/>
            <a:ext cx="5328404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Table: concepts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25753" y="9558099"/>
            <a:ext cx="5328404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id: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Concept ID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25753" y="10793611"/>
            <a:ext cx="5328404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title: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Concept title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25753" y="12029123"/>
            <a:ext cx="5328404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subject: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Subject name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25753" y="13264634"/>
            <a:ext cx="5328404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ideal_explanation: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Reference text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031" y="17735218"/>
            <a:ext cx="2016369" cy="4329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3068241"/>
            <a:ext cx="8790980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Database Field Mapping (cont.)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83863" y="5076111"/>
            <a:ext cx="5328404" cy="1544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Table: explanations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83863" y="7114818"/>
            <a:ext cx="5328404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content: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Explanation text area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383863" y="9141023"/>
            <a:ext cx="5328404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concept_id: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Selected concept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383863" y="11167229"/>
            <a:ext cx="5328404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user_id: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Logged-in user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383863" y="13193435"/>
            <a:ext cx="5328404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created_at: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Submission time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25753" y="5076111"/>
            <a:ext cx="5328404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C3F42"/>
                </a:solidFill>
                <a:latin typeface="Times New Roman" panose="02020603050405020304" pitchFamily="18" charset="0"/>
                <a:ea typeface="Bitter Medium" pitchFamily="34" charset="-122"/>
                <a:cs typeface="Times New Roman" panose="02020603050405020304" pitchFamily="18" charset="0"/>
              </a:rPr>
              <a:t>Table: feedback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25753" y="6342578"/>
            <a:ext cx="5328404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feedback_text: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Feedback text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25753" y="8368784"/>
            <a:ext cx="5328404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missing_points: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Missing points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25753" y="10394990"/>
            <a:ext cx="5328404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clarity_score: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Clarity score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25753" y="12421195"/>
            <a:ext cx="5328404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b="1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explanation_id:</a:t>
            </a:r>
            <a:r>
              <a:rPr lang="en-US" sz="3850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Linked explanation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031" y="17735218"/>
            <a:ext cx="2016369" cy="4329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371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Times New Roman</vt:lpstr>
      <vt:lpstr>Arial</vt:lpstr>
      <vt:lpstr>Bitter Medium</vt:lpstr>
      <vt:lpstr>Bitter Light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2</cp:revision>
  <dcterms:created xsi:type="dcterms:W3CDTF">2026-01-04T15:20:13Z</dcterms:created>
  <dcterms:modified xsi:type="dcterms:W3CDTF">2026-01-04T15:29:34Z</dcterms:modified>
</cp:coreProperties>
</file>